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Now 2" charset="1" panose="00000500000000000000"/>
      <p:regular r:id="rId17"/>
    </p:embeddedFont>
    <p:embeddedFont>
      <p:font typeface="Now 2 Bold" charset="1" panose="00000800000000000000"/>
      <p:regular r:id="rId18"/>
    </p:embeddedFont>
    <p:embeddedFont>
      <p:font typeface="Now 2 Thin" charset="1" panose="00000300000000000000"/>
      <p:regular r:id="rId19"/>
    </p:embeddedFont>
    <p:embeddedFont>
      <p:font typeface="Now 2 Light" charset="1" panose="00000400000000000000"/>
      <p:regular r:id="rId20"/>
    </p:embeddedFont>
    <p:embeddedFont>
      <p:font typeface="Now 2 Medium" charset="1" panose="00000600000000000000"/>
      <p:regular r:id="rId21"/>
    </p:embeddedFont>
    <p:embeddedFont>
      <p:font typeface="Now 2 Heavy" charset="1" panose="00000A00000000000000"/>
      <p:regular r:id="rId22"/>
    </p:embeddedFont>
    <p:embeddedFont>
      <p:font typeface="Now 1" charset="1" panose="00000500000000000000"/>
      <p:regular r:id="rId23"/>
    </p:embeddedFont>
    <p:embeddedFont>
      <p:font typeface="Now 1 Bold" charset="1" panose="00000600000000000000"/>
      <p:regular r:id="rId24"/>
    </p:embeddedFont>
    <p:embeddedFont>
      <p:font typeface="Bryndan Write" charset="1" panose="020005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74.png" Type="http://schemas.openxmlformats.org/officeDocument/2006/relationships/image"/><Relationship Id="rId14" Target="../media/image75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50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4272422" y="17565"/>
            <a:ext cx="10297872" cy="8856170"/>
          </a:xfrm>
          <a:custGeom>
            <a:avLst/>
            <a:gdLst/>
            <a:ahLst/>
            <a:cxnLst/>
            <a:rect r="r" b="b" t="t" l="l"/>
            <a:pathLst>
              <a:path h="8856170" w="10297872">
                <a:moveTo>
                  <a:pt x="0" y="0"/>
                </a:moveTo>
                <a:lnTo>
                  <a:pt x="10297873" y="0"/>
                </a:lnTo>
                <a:lnTo>
                  <a:pt x="10297873" y="8856170"/>
                </a:lnTo>
                <a:lnTo>
                  <a:pt x="0" y="885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60378" y="1902839"/>
            <a:ext cx="10444488" cy="652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Task Hijackig   in Android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2575790" y="27757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388550" y="286911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4" y="0"/>
                </a:lnTo>
                <a:lnTo>
                  <a:pt x="2195244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6659730" y="7051252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5216668" y="-1898414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6" y="0"/>
                </a:lnTo>
                <a:lnTo>
                  <a:pt x="3665666" y="3796828"/>
                </a:lnTo>
                <a:lnTo>
                  <a:pt x="0" y="37968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736288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ANSHIKA VERMA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49349" y="2292441"/>
            <a:ext cx="16321451" cy="6965859"/>
          </a:xfrm>
          <a:custGeom>
            <a:avLst/>
            <a:gdLst/>
            <a:ahLst/>
            <a:cxnLst/>
            <a:rect r="r" b="b" t="t" l="l"/>
            <a:pathLst>
              <a:path h="6965859" w="16321451">
                <a:moveTo>
                  <a:pt x="0" y="0"/>
                </a:moveTo>
                <a:lnTo>
                  <a:pt x="16321451" y="0"/>
                </a:lnTo>
                <a:lnTo>
                  <a:pt x="16321451" y="6965859"/>
                </a:lnTo>
                <a:lnTo>
                  <a:pt x="0" y="6965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5491" r="0" b="-31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26566">
            <a:off x="327344" y="100737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1314">
            <a:off x="14345198" y="6904938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1136" y="2737486"/>
            <a:ext cx="13138832" cy="593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S</a:t>
            </a:r>
            <a:r>
              <a:rPr lang="en-US" sz="2600">
                <a:solidFill>
                  <a:srgbClr val="353238"/>
                </a:solidFill>
                <a:latin typeface="Now 2"/>
              </a:rPr>
              <a:t>tandard          : Home Screen -&gt; Product Details -&gt; Cart 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                         : Home Screen -&gt; Product Details -&gt; Cart -&gt; Product Details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Single Task       : Home Screen -&gt; Product Details -&gt; Cart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                         : Home Screen -&gt; </a:t>
            </a:r>
            <a:r>
              <a:rPr lang="en-US" sz="2600">
                <a:solidFill>
                  <a:srgbClr val="A6A6A6"/>
                </a:solidFill>
                <a:latin typeface="Now 2"/>
              </a:rPr>
              <a:t>Product Details </a:t>
            </a:r>
            <a:r>
              <a:rPr lang="en-US" sz="2600">
                <a:solidFill>
                  <a:srgbClr val="353238"/>
                </a:solidFill>
                <a:latin typeface="Now 2"/>
              </a:rPr>
              <a:t>-&gt; Cart -&gt; Product Details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Single Top        : Home Screen -&gt; Product Details -&gt; Cart 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                         : Home Screen </a:t>
            </a:r>
            <a:r>
              <a:rPr lang="en-US" sz="2600">
                <a:solidFill>
                  <a:srgbClr val="A6A6A6"/>
                </a:solidFill>
                <a:latin typeface="Now 2"/>
              </a:rPr>
              <a:t>-&gt; Product Details -&gt; Cart</a:t>
            </a:r>
            <a:r>
              <a:rPr lang="en-US" sz="2600">
                <a:solidFill>
                  <a:srgbClr val="353238"/>
                </a:solidFill>
                <a:latin typeface="Now 2"/>
              </a:rPr>
              <a:t> -&gt; Product Details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Single Instance : Home Screen -&gt; Product Details -&gt; Cart -- (task A)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53238"/>
                </a:solidFill>
                <a:latin typeface="Now 2"/>
              </a:rPr>
              <a:t>                         : Home Screen -&gt; Product Details               -- (task B)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93631" y="2522902"/>
            <a:ext cx="6848073" cy="132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2"/>
              </a:lnSpc>
            </a:pPr>
            <a:r>
              <a:rPr lang="en-US" sz="8675">
                <a:solidFill>
                  <a:srgbClr val="FFFFFF"/>
                </a:solidFill>
                <a:latin typeface="Bryndan Write Bold"/>
              </a:rPr>
              <a:t>Task Hijacking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353809">
            <a:off x="14460678" y="1568366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847">
            <a:off x="15212795" y="6884232"/>
            <a:ext cx="2362720" cy="2309549"/>
          </a:xfrm>
          <a:custGeom>
            <a:avLst/>
            <a:gdLst/>
            <a:ahLst/>
            <a:cxnLst/>
            <a:rect r="r" b="b" t="t" l="l"/>
            <a:pathLst>
              <a:path h="2309549" w="2362720">
                <a:moveTo>
                  <a:pt x="0" y="0"/>
                </a:moveTo>
                <a:lnTo>
                  <a:pt x="2362720" y="0"/>
                </a:lnTo>
                <a:lnTo>
                  <a:pt x="2362720" y="2309548"/>
                </a:lnTo>
                <a:lnTo>
                  <a:pt x="0" y="2309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3488">
            <a:off x="597598" y="314046"/>
            <a:ext cx="2101348" cy="2002012"/>
          </a:xfrm>
          <a:custGeom>
            <a:avLst/>
            <a:gdLst/>
            <a:ahLst/>
            <a:cxnLst/>
            <a:rect r="r" b="b" t="t" l="l"/>
            <a:pathLst>
              <a:path h="2002012" w="2101348">
                <a:moveTo>
                  <a:pt x="0" y="0"/>
                </a:moveTo>
                <a:lnTo>
                  <a:pt x="2101348" y="0"/>
                </a:lnTo>
                <a:lnTo>
                  <a:pt x="2101348" y="2002012"/>
                </a:lnTo>
                <a:lnTo>
                  <a:pt x="0" y="2002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8376" y="6967566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93631" y="4238857"/>
            <a:ext cx="11324166" cy="227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ow 2"/>
              </a:rPr>
              <a:t>Task interception or task stealing is a security vulnerability that occurs when a malicious app or component takes control of another app's task or user interface (UI) without the user's knowledge or consent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353809">
            <a:off x="196007" y="40313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87847">
            <a:off x="450196" y="6575788"/>
            <a:ext cx="3116532" cy="3046396"/>
          </a:xfrm>
          <a:custGeom>
            <a:avLst/>
            <a:gdLst/>
            <a:ahLst/>
            <a:cxnLst/>
            <a:rect r="r" b="b" t="t" l="l"/>
            <a:pathLst>
              <a:path h="3046396" w="3116532">
                <a:moveTo>
                  <a:pt x="0" y="0"/>
                </a:moveTo>
                <a:lnTo>
                  <a:pt x="3116532" y="0"/>
                </a:lnTo>
                <a:lnTo>
                  <a:pt x="3116532" y="3046396"/>
                </a:lnTo>
                <a:lnTo>
                  <a:pt x="0" y="3046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3488">
            <a:off x="11304169" y="7323590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8" y="0"/>
                </a:lnTo>
                <a:lnTo>
                  <a:pt x="1627738" y="1550792"/>
                </a:lnTo>
                <a:lnTo>
                  <a:pt x="0" y="1550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96022" y="0"/>
            <a:ext cx="5038954" cy="997043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896" r="0" b="-89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08462" y="3821401"/>
            <a:ext cx="2637542" cy="132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2"/>
              </a:lnSpc>
            </a:pPr>
            <a:r>
              <a:rPr lang="en-US" sz="8675">
                <a:solidFill>
                  <a:srgbClr val="FFFFFF"/>
                </a:solidFill>
                <a:latin typeface="Bryndan Write Bold"/>
              </a:rPr>
              <a:t>Demo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359214" y="-591058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7" y="0"/>
                </a:lnTo>
                <a:lnTo>
                  <a:pt x="3281277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1358" y="6646376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461" y="-345864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0674" y="4074063"/>
            <a:ext cx="6869947" cy="361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Regularly Update Devices and Apps</a:t>
            </a:r>
          </a:p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Download Apps from Trusted Sources</a:t>
            </a:r>
          </a:p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Be Cautious of App Permissions</a:t>
            </a:r>
          </a:p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User Awareness and Vigilance</a:t>
            </a:r>
          </a:p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Implement Secure Coding Practices</a:t>
            </a:r>
          </a:p>
          <a:p>
            <a:pPr>
              <a:lnSpc>
                <a:spcPts val="4849"/>
              </a:lnSpc>
            </a:pPr>
            <a:r>
              <a:rPr lang="en-US" sz="3012">
                <a:solidFill>
                  <a:srgbClr val="000000"/>
                </a:solidFill>
                <a:latin typeface="Now 2"/>
              </a:rPr>
              <a:t>Regular Security Testing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96022" y="2647755"/>
            <a:ext cx="6136564" cy="118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51"/>
              </a:lnSpc>
            </a:pPr>
            <a:r>
              <a:rPr lang="en-US" sz="7773">
                <a:solidFill>
                  <a:srgbClr val="2E2E2E"/>
                </a:solidFill>
                <a:latin typeface="Bryndan Write Bold"/>
              </a:rPr>
              <a:t>Mitigations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37778" y="7143698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463826">
            <a:off x="12685517" y="-93243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8" y="0"/>
                </a:lnTo>
                <a:lnTo>
                  <a:pt x="1947348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2951062" y="3003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2211753" y="2725134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129685" y="220815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1"/>
                </a:lnTo>
                <a:lnTo>
                  <a:pt x="0" y="49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10795" y="728336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1881" y="6631314"/>
            <a:ext cx="7436505" cy="335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4741">
                <a:solidFill>
                  <a:srgbClr val="FFFFFF"/>
                </a:solidFill>
                <a:latin typeface="Bryndan Write Bold"/>
              </a:rPr>
              <a:t>SPECIAL MENTIONS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NULL 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SAURABH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AARUSHI KOOLWAL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PAWAN KARTHIK M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DANIEL DOMINIC</a:t>
            </a:r>
          </a:p>
          <a:p>
            <a:pPr algn="ctr">
              <a:lnSpc>
                <a:spcPts val="3541"/>
              </a:lnSpc>
            </a:pPr>
            <a:r>
              <a:rPr lang="en-US" sz="3541">
                <a:solidFill>
                  <a:srgbClr val="FFFFFF"/>
                </a:solidFill>
                <a:latin typeface="Bryndan Write Bold"/>
              </a:rPr>
              <a:t>CLOUDSTERS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3962" t="0" r="36672" b="1015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4275605" y="6501784"/>
            <a:ext cx="2730947" cy="2669489"/>
          </a:xfrm>
          <a:custGeom>
            <a:avLst/>
            <a:gdLst/>
            <a:ahLst/>
            <a:cxnLst/>
            <a:rect r="r" b="b" t="t" l="l"/>
            <a:pathLst>
              <a:path h="2669489" w="2730947">
                <a:moveTo>
                  <a:pt x="0" y="0"/>
                </a:moveTo>
                <a:lnTo>
                  <a:pt x="2730948" y="0"/>
                </a:lnTo>
                <a:lnTo>
                  <a:pt x="2730948" y="2669489"/>
                </a:lnTo>
                <a:lnTo>
                  <a:pt x="0" y="2669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717477" y="895552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5092" y="5217509"/>
            <a:ext cx="8825987" cy="1492394"/>
          </a:xfrm>
          <a:custGeom>
            <a:avLst/>
            <a:gdLst/>
            <a:ahLst/>
            <a:cxnLst/>
            <a:rect r="r" b="b" t="t" l="l"/>
            <a:pathLst>
              <a:path h="1492394" w="8825987">
                <a:moveTo>
                  <a:pt x="0" y="0"/>
                </a:moveTo>
                <a:lnTo>
                  <a:pt x="8825987" y="0"/>
                </a:lnTo>
                <a:lnTo>
                  <a:pt x="8825987" y="1492394"/>
                </a:lnTo>
                <a:lnTo>
                  <a:pt x="0" y="1492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2682" y="3876853"/>
            <a:ext cx="9139968" cy="162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2392" indent="-501196" lvl="1">
              <a:lnSpc>
                <a:spcPts val="6499"/>
              </a:lnSpc>
              <a:buFont typeface="Arial"/>
              <a:buChar char="•"/>
            </a:pPr>
            <a:r>
              <a:rPr lang="en-US" sz="4642">
                <a:solidFill>
                  <a:srgbClr val="FFFFFF"/>
                </a:solidFill>
                <a:latin typeface="Gochi Hand"/>
              </a:rPr>
              <a:t>O</a:t>
            </a:r>
            <a:r>
              <a:rPr lang="en-US" sz="4642">
                <a:solidFill>
                  <a:srgbClr val="FFFFFF"/>
                </a:solidFill>
                <a:latin typeface="Gochi Hand"/>
              </a:rPr>
              <a:t>pen-source operating system</a:t>
            </a:r>
          </a:p>
          <a:p>
            <a:pPr marL="1002392" indent="-501196" lvl="1">
              <a:lnSpc>
                <a:spcPts val="6499"/>
              </a:lnSpc>
              <a:buFont typeface="Arial"/>
              <a:buChar char="•"/>
            </a:pPr>
            <a:r>
              <a:rPr lang="en-US" sz="4642">
                <a:solidFill>
                  <a:srgbClr val="FFFFFF"/>
                </a:solidFill>
                <a:latin typeface="Gochi Hand"/>
              </a:rPr>
              <a:t>Based on the Linux kernel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702769" y="-148018"/>
            <a:ext cx="7585231" cy="10435018"/>
            <a:chOff x="0" y="0"/>
            <a:chExt cx="10113642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578" t="0" r="12854" b="17219"/>
            <a:stretch>
              <a:fillRect/>
            </a:stretch>
          </p:blipFill>
          <p:spPr>
            <a:xfrm flipH="false" flipV="false">
              <a:off x="0" y="0"/>
              <a:ext cx="10113642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44873" y="57202"/>
            <a:ext cx="3112416" cy="1222331"/>
          </a:xfrm>
          <a:custGeom>
            <a:avLst/>
            <a:gdLst/>
            <a:ahLst/>
            <a:cxnLst/>
            <a:rect r="r" b="b" t="t" l="l"/>
            <a:pathLst>
              <a:path h="1222331" w="3112416">
                <a:moveTo>
                  <a:pt x="3112417" y="0"/>
                </a:moveTo>
                <a:lnTo>
                  <a:pt x="0" y="0"/>
                </a:lnTo>
                <a:lnTo>
                  <a:pt x="0" y="1222330"/>
                </a:lnTo>
                <a:lnTo>
                  <a:pt x="3112417" y="1222330"/>
                </a:lnTo>
                <a:lnTo>
                  <a:pt x="31124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13678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0898" y="4135989"/>
            <a:ext cx="8725556" cy="200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ow 1"/>
              </a:rPr>
              <a:t>Anshika Verma</a:t>
            </a: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FFFFFF"/>
                </a:solidFill>
                <a:latin typeface="Now 1"/>
              </a:rPr>
              <a:t> - </a:t>
            </a:r>
            <a:r>
              <a:rPr lang="en-US" sz="3235">
                <a:solidFill>
                  <a:srgbClr val="FFFFFF"/>
                </a:solidFill>
                <a:latin typeface="Now 1"/>
              </a:rPr>
              <a:t>Associate Security Analyst </a:t>
            </a:r>
          </a:p>
          <a:p>
            <a:pPr>
              <a:lnSpc>
                <a:spcPts val="4529"/>
              </a:lnSpc>
            </a:pPr>
            <a:r>
              <a:rPr lang="en-US" sz="3235">
                <a:solidFill>
                  <a:srgbClr val="FFFFFF"/>
                </a:solidFill>
                <a:latin typeface="Now 1"/>
              </a:rPr>
              <a:t>   @CloudSEK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0898" y="2171648"/>
            <a:ext cx="3881631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Intro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004288" y="2410798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9"/>
                </a:lnTo>
                <a:lnTo>
                  <a:pt x="0" y="4274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5747937" y="4159372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935152" y="799248"/>
            <a:ext cx="3503688" cy="2224842"/>
          </a:xfrm>
          <a:custGeom>
            <a:avLst/>
            <a:gdLst/>
            <a:ahLst/>
            <a:cxnLst/>
            <a:rect r="r" b="b" t="t" l="l"/>
            <a:pathLst>
              <a:path h="2224842" w="3503688">
                <a:moveTo>
                  <a:pt x="0" y="0"/>
                </a:moveTo>
                <a:lnTo>
                  <a:pt x="3503688" y="0"/>
                </a:lnTo>
                <a:lnTo>
                  <a:pt x="3503688" y="2224842"/>
                </a:lnTo>
                <a:lnTo>
                  <a:pt x="0" y="2224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0177" y="3596242"/>
            <a:ext cx="1091348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Objective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648403" y="3906482"/>
            <a:ext cx="3056168" cy="1940667"/>
          </a:xfrm>
          <a:custGeom>
            <a:avLst/>
            <a:gdLst/>
            <a:ahLst/>
            <a:cxnLst/>
            <a:rect r="r" b="b" t="t" l="l"/>
            <a:pathLst>
              <a:path h="1940667" w="3056168">
                <a:moveTo>
                  <a:pt x="0" y="0"/>
                </a:moveTo>
                <a:lnTo>
                  <a:pt x="3056168" y="0"/>
                </a:lnTo>
                <a:lnTo>
                  <a:pt x="3056168" y="1940667"/>
                </a:lnTo>
                <a:lnTo>
                  <a:pt x="0" y="1940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Terms to know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40197" y="3136155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6"/>
                </a:lnTo>
                <a:lnTo>
                  <a:pt x="0" y="601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6100" y="5119008"/>
            <a:ext cx="3537010" cy="196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Now 2"/>
              </a:rPr>
              <a:t>Represents a single screen with a user interface (UI) in an Android application.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1125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67367" y="5250432"/>
            <a:ext cx="3656591" cy="228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3"/>
              </a:lnSpc>
            </a:pPr>
            <a:r>
              <a:rPr lang="en-US" sz="2599">
                <a:solidFill>
                  <a:srgbClr val="000000"/>
                </a:solidFill>
                <a:latin typeface="Now 2"/>
              </a:rPr>
              <a:t>A collection of activities that are grouped together and managed as a unit by the Android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386" y="3355230"/>
            <a:ext cx="1435355" cy="7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</a:pPr>
            <a:r>
              <a:rPr lang="en-US" sz="6240">
                <a:solidFill>
                  <a:srgbClr val="FFFFFF"/>
                </a:solidFill>
                <a:latin typeface="Gochi Hand"/>
              </a:rPr>
              <a:t>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78083" y="3355230"/>
            <a:ext cx="2693044" cy="7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</a:pPr>
            <a:r>
              <a:rPr lang="en-US" sz="6240">
                <a:solidFill>
                  <a:srgbClr val="FFFFFF"/>
                </a:solidFill>
                <a:latin typeface="Gochi Hand"/>
              </a:rPr>
              <a:t>Activity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26293" y="1650763"/>
            <a:ext cx="6394410" cy="1081237"/>
          </a:xfrm>
          <a:custGeom>
            <a:avLst/>
            <a:gdLst/>
            <a:ahLst/>
            <a:cxnLst/>
            <a:rect r="r" b="b" t="t" l="l"/>
            <a:pathLst>
              <a:path h="1081237" w="6394410">
                <a:moveTo>
                  <a:pt x="0" y="0"/>
                </a:moveTo>
                <a:lnTo>
                  <a:pt x="6394410" y="0"/>
                </a:lnTo>
                <a:lnTo>
                  <a:pt x="6394410" y="1081236"/>
                </a:lnTo>
                <a:lnTo>
                  <a:pt x="0" y="1081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638368" y="2967318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Terms to know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26293" y="1650763"/>
            <a:ext cx="6394410" cy="1081237"/>
          </a:xfrm>
          <a:custGeom>
            <a:avLst/>
            <a:gdLst/>
            <a:ahLst/>
            <a:cxnLst/>
            <a:rect r="r" b="b" t="t" l="l"/>
            <a:pathLst>
              <a:path h="1081237" w="6394410">
                <a:moveTo>
                  <a:pt x="0" y="0"/>
                </a:moveTo>
                <a:lnTo>
                  <a:pt x="6394410" y="0"/>
                </a:lnTo>
                <a:lnTo>
                  <a:pt x="6394410" y="1081236"/>
                </a:lnTo>
                <a:lnTo>
                  <a:pt x="0" y="1081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2969" y="2967318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8871" y="4241076"/>
            <a:ext cx="3537010" cy="39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Now 2"/>
              </a:rPr>
              <a:t> A message or communication object that is used to request an action or to pass data between different components in an Android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7648" y="2951074"/>
            <a:ext cx="1999455" cy="7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</a:pPr>
            <a:r>
              <a:rPr lang="en-US" sz="6240">
                <a:solidFill>
                  <a:srgbClr val="000000"/>
                </a:solidFill>
                <a:latin typeface="Gochi Hand"/>
              </a:rPr>
              <a:t>Intent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6598" y="2951074"/>
            <a:ext cx="2693044" cy="72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</a:pPr>
            <a:r>
              <a:rPr lang="en-US" sz="6240">
                <a:solidFill>
                  <a:srgbClr val="FFFFFF"/>
                </a:solidFill>
                <a:latin typeface="Gochi Hand"/>
              </a:rPr>
              <a:t>Instance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4664" y="4336639"/>
            <a:ext cx="4356913" cy="414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When we talk about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instances in the context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of launch modes, we are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referring to instances of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activities. Each time an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activity is created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 and added to the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task stack, it is an instance </a:t>
            </a:r>
          </a:p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Now 1"/>
              </a:rPr>
              <a:t>of that activity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42065" y="701996"/>
            <a:ext cx="5201075" cy="92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7967">
                <a:solidFill>
                  <a:srgbClr val="FFFFFF"/>
                </a:solidFill>
                <a:latin typeface="Gochi Hand"/>
              </a:rPr>
              <a:t>Example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210123" y="425771"/>
            <a:ext cx="2584475" cy="1014994"/>
          </a:xfrm>
          <a:custGeom>
            <a:avLst/>
            <a:gdLst/>
            <a:ahLst/>
            <a:cxnLst/>
            <a:rect r="r" b="b" t="t" l="l"/>
            <a:pathLst>
              <a:path h="1014994" w="2584475">
                <a:moveTo>
                  <a:pt x="2584475" y="0"/>
                </a:moveTo>
                <a:lnTo>
                  <a:pt x="0" y="0"/>
                </a:lnTo>
                <a:lnTo>
                  <a:pt x="0" y="1014994"/>
                </a:lnTo>
                <a:lnTo>
                  <a:pt x="2584475" y="1014994"/>
                </a:lnTo>
                <a:lnTo>
                  <a:pt x="25844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6936" y="1140854"/>
            <a:ext cx="3648557" cy="616938"/>
          </a:xfrm>
          <a:custGeom>
            <a:avLst/>
            <a:gdLst/>
            <a:ahLst/>
            <a:cxnLst/>
            <a:rect r="r" b="b" t="t" l="l"/>
            <a:pathLst>
              <a:path h="616938" w="3648557">
                <a:moveTo>
                  <a:pt x="0" y="0"/>
                </a:moveTo>
                <a:lnTo>
                  <a:pt x="3648557" y="0"/>
                </a:lnTo>
                <a:lnTo>
                  <a:pt x="3648557" y="616938"/>
                </a:lnTo>
                <a:lnTo>
                  <a:pt x="0" y="616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777" y="3561512"/>
            <a:ext cx="2748299" cy="4243172"/>
          </a:xfrm>
          <a:custGeom>
            <a:avLst/>
            <a:gdLst/>
            <a:ahLst/>
            <a:cxnLst/>
            <a:rect r="r" b="b" t="t" l="l"/>
            <a:pathLst>
              <a:path h="4243172" w="2748299">
                <a:moveTo>
                  <a:pt x="0" y="0"/>
                </a:moveTo>
                <a:lnTo>
                  <a:pt x="2748299" y="0"/>
                </a:lnTo>
                <a:lnTo>
                  <a:pt x="2748299" y="4243171"/>
                </a:lnTo>
                <a:lnTo>
                  <a:pt x="0" y="424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11" r="0" b="-14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5005" y="3561512"/>
            <a:ext cx="2744627" cy="4243172"/>
          </a:xfrm>
          <a:custGeom>
            <a:avLst/>
            <a:gdLst/>
            <a:ahLst/>
            <a:cxnLst/>
            <a:rect r="r" b="b" t="t" l="l"/>
            <a:pathLst>
              <a:path h="4243172" w="2744627">
                <a:moveTo>
                  <a:pt x="0" y="0"/>
                </a:moveTo>
                <a:lnTo>
                  <a:pt x="2744626" y="0"/>
                </a:lnTo>
                <a:lnTo>
                  <a:pt x="2744626" y="4243171"/>
                </a:lnTo>
                <a:lnTo>
                  <a:pt x="0" y="4243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66" t="0" r="-1226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2602" y="3561512"/>
            <a:ext cx="3354612" cy="4194472"/>
          </a:xfrm>
          <a:custGeom>
            <a:avLst/>
            <a:gdLst/>
            <a:ahLst/>
            <a:cxnLst/>
            <a:rect r="r" b="b" t="t" l="l"/>
            <a:pathLst>
              <a:path h="4194472" w="3354612">
                <a:moveTo>
                  <a:pt x="0" y="0"/>
                </a:moveTo>
                <a:lnTo>
                  <a:pt x="3354612" y="0"/>
                </a:lnTo>
                <a:lnTo>
                  <a:pt x="3354612" y="4194472"/>
                </a:lnTo>
                <a:lnTo>
                  <a:pt x="0" y="4194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06" t="0" r="-479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8615" y="3561512"/>
            <a:ext cx="3441813" cy="4243172"/>
          </a:xfrm>
          <a:custGeom>
            <a:avLst/>
            <a:gdLst/>
            <a:ahLst/>
            <a:cxnLst/>
            <a:rect r="r" b="b" t="t" l="l"/>
            <a:pathLst>
              <a:path h="4243172" w="3441813">
                <a:moveTo>
                  <a:pt x="0" y="0"/>
                </a:moveTo>
                <a:lnTo>
                  <a:pt x="3441813" y="0"/>
                </a:lnTo>
                <a:lnTo>
                  <a:pt x="3441813" y="4243171"/>
                </a:lnTo>
                <a:lnTo>
                  <a:pt x="0" y="4243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2074" t="0" r="-4797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2344" y="2074527"/>
            <a:ext cx="122891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1"/>
              </a:rPr>
              <a:t>Consider Gmail login task.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5653" y="2960986"/>
            <a:ext cx="1786548" cy="52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128">
                <a:solidFill>
                  <a:srgbClr val="FFFFFF"/>
                </a:solidFill>
                <a:latin typeface="Canva Sans"/>
              </a:rPr>
              <a:t>Activity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0757" y="2960986"/>
            <a:ext cx="1793121" cy="52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128">
                <a:solidFill>
                  <a:srgbClr val="FFFFFF"/>
                </a:solidFill>
                <a:latin typeface="Canva Sans"/>
              </a:rPr>
              <a:t>Activity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1364" y="2962534"/>
            <a:ext cx="1808245" cy="52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>
                <a:solidFill>
                  <a:srgbClr val="FFFFFF"/>
                </a:solidFill>
                <a:latin typeface="Canva Sans"/>
              </a:rPr>
              <a:t>Activity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1536" y="2962534"/>
            <a:ext cx="1818171" cy="52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>
                <a:solidFill>
                  <a:srgbClr val="FFFFFF"/>
                </a:solidFill>
                <a:latin typeface="Canva Sans"/>
              </a:rPr>
              <a:t>Activity 4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738927" y="8669110"/>
            <a:ext cx="12451695" cy="0"/>
          </a:xfrm>
          <a:prstGeom prst="line">
            <a:avLst/>
          </a:prstGeom>
          <a:ln cap="flat" w="38100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757977" y="8104111"/>
            <a:ext cx="0" cy="545949"/>
          </a:xfrm>
          <a:prstGeom prst="line">
            <a:avLst/>
          </a:prstGeom>
          <a:ln cap="flat" w="38100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6561115" y="8104111"/>
            <a:ext cx="0" cy="545949"/>
          </a:xfrm>
          <a:prstGeom prst="line">
            <a:avLst/>
          </a:prstGeom>
          <a:ln cap="flat" w="38100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867208" y="8142211"/>
            <a:ext cx="0" cy="545949"/>
          </a:xfrm>
          <a:prstGeom prst="line">
            <a:avLst/>
          </a:prstGeom>
          <a:ln cap="flat" w="38100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5171571" y="8142211"/>
            <a:ext cx="0" cy="545949"/>
          </a:xfrm>
          <a:prstGeom prst="line">
            <a:avLst/>
          </a:prstGeom>
          <a:ln cap="flat" w="38100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8170508" y="8677910"/>
            <a:ext cx="15885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Task - 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210123" y="425771"/>
            <a:ext cx="2584475" cy="1014994"/>
          </a:xfrm>
          <a:custGeom>
            <a:avLst/>
            <a:gdLst/>
            <a:ahLst/>
            <a:cxnLst/>
            <a:rect r="r" b="b" t="t" l="l"/>
            <a:pathLst>
              <a:path h="1014994" w="2584475">
                <a:moveTo>
                  <a:pt x="2584475" y="0"/>
                </a:moveTo>
                <a:lnTo>
                  <a:pt x="0" y="0"/>
                </a:lnTo>
                <a:lnTo>
                  <a:pt x="0" y="1014994"/>
                </a:lnTo>
                <a:lnTo>
                  <a:pt x="2584475" y="1014994"/>
                </a:lnTo>
                <a:lnTo>
                  <a:pt x="25844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33268"/>
            <a:ext cx="16230600" cy="9016826"/>
          </a:xfrm>
          <a:custGeom>
            <a:avLst/>
            <a:gdLst/>
            <a:ahLst/>
            <a:cxnLst/>
            <a:rect r="r" b="b" t="t" l="l"/>
            <a:pathLst>
              <a:path h="9016826" w="16230600">
                <a:moveTo>
                  <a:pt x="0" y="0"/>
                </a:moveTo>
                <a:lnTo>
                  <a:pt x="16230600" y="0"/>
                </a:lnTo>
                <a:lnTo>
                  <a:pt x="16230600" y="9016826"/>
                </a:lnTo>
                <a:lnTo>
                  <a:pt x="0" y="901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10" r="0" b="-171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91852" y="3194012"/>
            <a:ext cx="3086100" cy="1291840"/>
            <a:chOff x="0" y="0"/>
            <a:chExt cx="812800" cy="340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03810" y="3194012"/>
            <a:ext cx="3086100" cy="1291840"/>
            <a:chOff x="0" y="0"/>
            <a:chExt cx="812800" cy="340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11322" y="4685607"/>
            <a:ext cx="3086100" cy="1291840"/>
            <a:chOff x="0" y="0"/>
            <a:chExt cx="812800" cy="34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46185" y="3194012"/>
            <a:ext cx="3051237" cy="1291840"/>
            <a:chOff x="0" y="0"/>
            <a:chExt cx="803618" cy="34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3618" cy="340238"/>
            </a:xfrm>
            <a:custGeom>
              <a:avLst/>
              <a:gdLst/>
              <a:ahLst/>
              <a:cxnLst/>
              <a:rect r="r" b="b" t="t" l="l"/>
              <a:pathLst>
                <a:path h="340238" w="803618">
                  <a:moveTo>
                    <a:pt x="129403" y="0"/>
                  </a:moveTo>
                  <a:lnTo>
                    <a:pt x="674215" y="0"/>
                  </a:lnTo>
                  <a:cubicBezTo>
                    <a:pt x="745682" y="0"/>
                    <a:pt x="803618" y="57936"/>
                    <a:pt x="803618" y="129403"/>
                  </a:cubicBezTo>
                  <a:lnTo>
                    <a:pt x="803618" y="210835"/>
                  </a:lnTo>
                  <a:cubicBezTo>
                    <a:pt x="803618" y="245155"/>
                    <a:pt x="789985" y="278069"/>
                    <a:pt x="765717" y="302336"/>
                  </a:cubicBezTo>
                  <a:cubicBezTo>
                    <a:pt x="741449" y="326604"/>
                    <a:pt x="708535" y="340238"/>
                    <a:pt x="674215" y="340238"/>
                  </a:cubicBezTo>
                  <a:lnTo>
                    <a:pt x="129403" y="340238"/>
                  </a:lnTo>
                  <a:cubicBezTo>
                    <a:pt x="57936" y="340238"/>
                    <a:pt x="0" y="282302"/>
                    <a:pt x="0" y="210835"/>
                  </a:cubicBezTo>
                  <a:lnTo>
                    <a:pt x="0" y="129403"/>
                  </a:lnTo>
                  <a:cubicBezTo>
                    <a:pt x="0" y="57936"/>
                    <a:pt x="57936" y="0"/>
                    <a:pt x="129403" y="0"/>
                  </a:cubicBez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03810" y="4777391"/>
            <a:ext cx="3086100" cy="1291840"/>
            <a:chOff x="0" y="0"/>
            <a:chExt cx="812800" cy="3402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03810" y="6360770"/>
            <a:ext cx="3086100" cy="1291840"/>
            <a:chOff x="0" y="0"/>
            <a:chExt cx="812800" cy="3402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23559" y="3237902"/>
            <a:ext cx="3086100" cy="1291840"/>
            <a:chOff x="0" y="0"/>
            <a:chExt cx="812800" cy="3402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94984" y="4777391"/>
            <a:ext cx="3086100" cy="1291840"/>
            <a:chOff x="0" y="0"/>
            <a:chExt cx="812800" cy="3402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504509" y="6411450"/>
            <a:ext cx="3086100" cy="1291840"/>
            <a:chOff x="0" y="0"/>
            <a:chExt cx="812800" cy="3402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523559" y="7950940"/>
            <a:ext cx="3086100" cy="1291840"/>
            <a:chOff x="0" y="0"/>
            <a:chExt cx="812800" cy="3402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106616" y="1316757"/>
            <a:ext cx="2009544" cy="1243993"/>
            <a:chOff x="0" y="0"/>
            <a:chExt cx="529263" cy="3276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29263" cy="327636"/>
            </a:xfrm>
            <a:custGeom>
              <a:avLst/>
              <a:gdLst/>
              <a:ahLst/>
              <a:cxnLst/>
              <a:rect r="r" b="b" t="t" l="l"/>
              <a:pathLst>
                <a:path h="327636" w="529263">
                  <a:moveTo>
                    <a:pt x="0" y="0"/>
                  </a:moveTo>
                  <a:lnTo>
                    <a:pt x="529263" y="0"/>
                  </a:lnTo>
                  <a:lnTo>
                    <a:pt x="529263" y="327636"/>
                  </a:lnTo>
                  <a:lnTo>
                    <a:pt x="0" y="327636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992585" y="1345332"/>
            <a:ext cx="2009544" cy="1243993"/>
            <a:chOff x="0" y="0"/>
            <a:chExt cx="529263" cy="3276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29263" cy="327636"/>
            </a:xfrm>
            <a:custGeom>
              <a:avLst/>
              <a:gdLst/>
              <a:ahLst/>
              <a:cxnLst/>
              <a:rect r="r" b="b" t="t" l="l"/>
              <a:pathLst>
                <a:path h="327636" w="529263">
                  <a:moveTo>
                    <a:pt x="0" y="0"/>
                  </a:moveTo>
                  <a:lnTo>
                    <a:pt x="529263" y="0"/>
                  </a:lnTo>
                  <a:lnTo>
                    <a:pt x="529263" y="327636"/>
                  </a:lnTo>
                  <a:lnTo>
                    <a:pt x="0" y="327636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878553" y="1345332"/>
            <a:ext cx="2009544" cy="1243993"/>
            <a:chOff x="0" y="0"/>
            <a:chExt cx="529263" cy="32763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29263" cy="327636"/>
            </a:xfrm>
            <a:custGeom>
              <a:avLst/>
              <a:gdLst/>
              <a:ahLst/>
              <a:cxnLst/>
              <a:rect r="r" b="b" t="t" l="l"/>
              <a:pathLst>
                <a:path h="327636" w="529263">
                  <a:moveTo>
                    <a:pt x="0" y="0"/>
                  </a:moveTo>
                  <a:lnTo>
                    <a:pt x="529263" y="0"/>
                  </a:lnTo>
                  <a:lnTo>
                    <a:pt x="529263" y="327636"/>
                  </a:lnTo>
                  <a:lnTo>
                    <a:pt x="0" y="327636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2120184" y="3416175"/>
            <a:ext cx="2121076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4B484F"/>
                </a:solidFill>
                <a:latin typeface="Now 2"/>
              </a:rPr>
              <a:t>Activity 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915372" y="5000202"/>
            <a:ext cx="2278001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006153" y="3416175"/>
            <a:ext cx="209643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4B484F"/>
                </a:solidFill>
                <a:latin typeface="Now 2"/>
              </a:rPr>
              <a:t>Activity 3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691852" y="4723707"/>
            <a:ext cx="3086100" cy="1291840"/>
            <a:chOff x="0" y="0"/>
            <a:chExt cx="812800" cy="34023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03810" y="7966460"/>
            <a:ext cx="3086100" cy="1291840"/>
            <a:chOff x="0" y="0"/>
            <a:chExt cx="812800" cy="34023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2174364" y="5000202"/>
            <a:ext cx="2121076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1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5511322" y="6360770"/>
            <a:ext cx="3086100" cy="1291840"/>
            <a:chOff x="0" y="0"/>
            <a:chExt cx="812800" cy="3402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340238"/>
            </a:xfrm>
            <a:custGeom>
              <a:avLst/>
              <a:gdLst/>
              <a:ahLst/>
              <a:cxnLst/>
              <a:rect r="r" b="b" t="t" l="l"/>
              <a:pathLst>
                <a:path h="34023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2297"/>
                  </a:lnTo>
                  <a:cubicBezTo>
                    <a:pt x="812800" y="246229"/>
                    <a:pt x="799321" y="278771"/>
                    <a:pt x="775327" y="302765"/>
                  </a:cubicBezTo>
                  <a:cubicBezTo>
                    <a:pt x="751333" y="326758"/>
                    <a:pt x="718791" y="340238"/>
                    <a:pt x="684859" y="340238"/>
                  </a:cubicBezTo>
                  <a:lnTo>
                    <a:pt x="127941" y="340238"/>
                  </a:lnTo>
                  <a:cubicBezTo>
                    <a:pt x="94009" y="340238"/>
                    <a:pt x="61467" y="326758"/>
                    <a:pt x="37473" y="302765"/>
                  </a:cubicBezTo>
                  <a:cubicBezTo>
                    <a:pt x="13479" y="278771"/>
                    <a:pt x="0" y="246229"/>
                    <a:pt x="0" y="212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EDFF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5993834" y="6618456"/>
            <a:ext cx="2121076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898641" y="5012802"/>
            <a:ext cx="209643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3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898641" y="6618456"/>
            <a:ext cx="209643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898641" y="8224146"/>
            <a:ext cx="209643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1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12737" y="3416175"/>
            <a:ext cx="2268247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4B484F"/>
                </a:solidFill>
                <a:latin typeface="Now 2"/>
              </a:rPr>
              <a:t>Activity 4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888097" y="3416175"/>
            <a:ext cx="209643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4B484F"/>
                </a:solidFill>
                <a:latin typeface="Now 2"/>
              </a:rPr>
              <a:t>Activity 3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850220" y="5000202"/>
            <a:ext cx="237562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4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888097" y="6650256"/>
            <a:ext cx="237562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3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850220" y="8224146"/>
            <a:ext cx="2375628" cy="67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sz="3719">
                <a:solidFill>
                  <a:srgbClr val="A6A6A6"/>
                </a:solidFill>
                <a:latin typeface="Now 2"/>
              </a:rPr>
              <a:t>Activity 2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57903" y="1358363"/>
            <a:ext cx="17359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Launch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114910" y="1386938"/>
            <a:ext cx="17359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Launch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995079" y="1358363"/>
            <a:ext cx="17359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Launch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274323" y="1910179"/>
            <a:ext cx="1703092" cy="50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51">
                <a:solidFill>
                  <a:srgbClr val="000000"/>
                </a:solidFill>
                <a:latin typeface="Canva Sans"/>
              </a:rPr>
              <a:t>Activity 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104994" y="1948022"/>
            <a:ext cx="1712393" cy="50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51">
                <a:solidFill>
                  <a:srgbClr val="000000"/>
                </a:solidFill>
                <a:latin typeface="Canva Sans"/>
              </a:rPr>
              <a:t>Activity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992853" y="1948022"/>
            <a:ext cx="1703092" cy="50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51">
                <a:solidFill>
                  <a:srgbClr val="000000"/>
                </a:solidFill>
                <a:latin typeface="Canva Sans"/>
              </a:rPr>
              <a:t>Activity 3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070336" y="4040243"/>
            <a:ext cx="1731960" cy="34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000000"/>
                </a:solidFill>
                <a:latin typeface="Canva Sans"/>
              </a:rPr>
              <a:t>(new instance)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853137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78781" y="2545853"/>
            <a:ext cx="6130437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Launch modes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57869" y="3978644"/>
            <a:ext cx="4172263" cy="352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2"/>
              </a:lnSpc>
              <a:spcBef>
                <a:spcPct val="0"/>
              </a:spcBef>
            </a:pPr>
            <a:r>
              <a:rPr lang="en-US" sz="4721">
                <a:solidFill>
                  <a:srgbClr val="353238"/>
                </a:solidFill>
                <a:latin typeface="Now 2"/>
              </a:rPr>
              <a:t>standard</a:t>
            </a:r>
          </a:p>
          <a:p>
            <a:pPr>
              <a:lnSpc>
                <a:spcPts val="7082"/>
              </a:lnSpc>
              <a:spcBef>
                <a:spcPct val="0"/>
              </a:spcBef>
            </a:pPr>
            <a:r>
              <a:rPr lang="en-US" sz="4721">
                <a:solidFill>
                  <a:srgbClr val="353238"/>
                </a:solidFill>
                <a:latin typeface="Now 2"/>
              </a:rPr>
              <a:t>singleTop</a:t>
            </a:r>
          </a:p>
          <a:p>
            <a:pPr>
              <a:lnSpc>
                <a:spcPts val="7082"/>
              </a:lnSpc>
              <a:spcBef>
                <a:spcPct val="0"/>
              </a:spcBef>
            </a:pPr>
            <a:r>
              <a:rPr lang="en-US" sz="4721">
                <a:solidFill>
                  <a:srgbClr val="353238"/>
                </a:solidFill>
                <a:latin typeface="Now 2"/>
              </a:rPr>
              <a:t>singleTask</a:t>
            </a:r>
          </a:p>
          <a:p>
            <a:pPr>
              <a:lnSpc>
                <a:spcPts val="7082"/>
              </a:lnSpc>
              <a:spcBef>
                <a:spcPct val="0"/>
              </a:spcBef>
            </a:pPr>
            <a:r>
              <a:rPr lang="en-US" sz="4721">
                <a:solidFill>
                  <a:srgbClr val="353238"/>
                </a:solidFill>
                <a:latin typeface="Now 2"/>
              </a:rPr>
              <a:t>singleInstance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DAFm_BOMfb0</dc:identifier>
  <dcterms:modified xsi:type="dcterms:W3CDTF">2011-08-01T06:04:30Z</dcterms:modified>
  <cp:revision>1</cp:revision>
  <dc:title>Null Meetup - Task Hijacking in Android </dc:title>
</cp:coreProperties>
</file>